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67" r:id="rId6"/>
    <p:sldId id="270" r:id="rId7"/>
    <p:sldId id="265" r:id="rId8"/>
    <p:sldId id="258" r:id="rId9"/>
    <p:sldId id="259" r:id="rId10"/>
    <p:sldId id="272" r:id="rId11"/>
    <p:sldId id="273" r:id="rId12"/>
    <p:sldId id="274" r:id="rId13"/>
    <p:sldId id="260" r:id="rId14"/>
    <p:sldId id="261" r:id="rId15"/>
    <p:sldId id="275" r:id="rId16"/>
    <p:sldId id="277" r:id="rId17"/>
    <p:sldId id="278" r:id="rId18"/>
    <p:sldId id="285" r:id="rId19"/>
    <p:sldId id="279" r:id="rId20"/>
    <p:sldId id="280" r:id="rId21"/>
    <p:sldId id="281" r:id="rId22"/>
    <p:sldId id="283" r:id="rId23"/>
    <p:sldId id="284" r:id="rId24"/>
    <p:sldId id="286" r:id="rId25"/>
    <p:sldId id="282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62" r:id="rId37"/>
    <p:sldId id="263" r:id="rId38"/>
    <p:sldId id="298" r:id="rId39"/>
    <p:sldId id="264" r:id="rId40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84493"/>
    <a:srgbClr val="444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634698" y="2453391"/>
            <a:ext cx="6346132" cy="152267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«ТЕМА ДИПЛОМНОГО ПРОЕКТА»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rcRect t="19356" r="49722" b="19357"/>
          <a:stretch/>
        </p:blipFill>
        <p:spPr bwMode="auto">
          <a:xfrm>
            <a:off x="6556531" y="808958"/>
            <a:ext cx="5576500" cy="480606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 bwMode="auto">
          <a:xfrm>
            <a:off x="570629" y="4010120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ВЫПОЛНИЛ СТУДЕНТ ГРУППЫ</a:t>
            </a:r>
            <a:endParaRPr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34698" y="4449555"/>
            <a:ext cx="6700974" cy="70646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ИВАНОВ ИВАН ИВАНОВИЧ</a:t>
            </a:r>
            <a:endParaRPr/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637150" y="1359011"/>
            <a:ext cx="272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ru-RU" sz="1800">
                <a:solidFill>
                  <a:srgbClr val="002060"/>
                </a:solidFill>
                <a:latin typeface="Arial"/>
                <a:cs typeface="Arial"/>
              </a:rPr>
              <a:t>ДИПЛОМНЫЙ ПРОЕКТ</a:t>
            </a:r>
          </a:p>
        </p:txBody>
      </p:sp>
      <p:sp>
        <p:nvSpPr>
          <p:cNvPr id="23" name="Прямоугольник 22"/>
          <p:cNvSpPr/>
          <p:nvPr userDrawn="1"/>
        </p:nvSpPr>
        <p:spPr bwMode="auto">
          <a:xfrm>
            <a:off x="634698" y="2123477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НА ТЕМУ</a:t>
            </a:r>
            <a:endParaRPr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952616" y="3997677"/>
            <a:ext cx="959937" cy="36705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Н1812</a:t>
            </a:r>
            <a:endParaRPr/>
          </a:p>
        </p:txBody>
      </p:sp>
      <p:sp>
        <p:nvSpPr>
          <p:cNvPr id="26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634698" y="6084911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МОСКВА 2023</a:t>
            </a:r>
            <a:endParaRPr/>
          </a:p>
        </p:txBody>
      </p:sp>
      <p:sp>
        <p:nvSpPr>
          <p:cNvPr id="27" name="Прямоугольник 26"/>
          <p:cNvSpPr/>
          <p:nvPr userDrawn="1"/>
        </p:nvSpPr>
        <p:spPr bwMode="auto">
          <a:xfrm>
            <a:off x="570629" y="5179157"/>
            <a:ext cx="6250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РУКОВОДИТЕЛЬ ДИПЛОМНОГО ПРОЕКТА: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КОНСУЛЬТАНТ ПО ЭКОНОМИЧЕСКОЙ ЧАСТИ:</a:t>
            </a:r>
            <a:endParaRPr/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200503" y="5179157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САМОСАДКО А. О.</a:t>
            </a:r>
            <a:endParaRPr/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200475" y="5600152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НОСАЧЕНКО Е. А.</a:t>
            </a:r>
            <a:endParaRPr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184417" y="437781"/>
            <a:ext cx="118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ctr" defTabSz="914400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ДЕПАРТАМЕНТ ОБРАЗОВАНИЯ И НАУКИ ГОРОДА МОСКВЫ</a:t>
            </a:r>
            <a:endParaRPr/>
          </a:p>
          <a:p>
            <a:pPr algn="ctr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Государственное бюджетное профессиональное образовательное учреждение города Москвы</a:t>
            </a:r>
            <a:endParaRPr/>
          </a:p>
          <a:p>
            <a:pPr algn="ctr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«Колледж автоматизации и информационных технологий № 20»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итульный слайд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417460" y="905057"/>
            <a:ext cx="3511366" cy="3519238"/>
          </a:xfrm>
          <a:prstGeom prst="rect">
            <a:avLst/>
          </a:prstGeom>
        </p:spPr>
      </p:pic>
      <p:sp>
        <p:nvSpPr>
          <p:cNvPr id="32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634698" y="2453391"/>
            <a:ext cx="6346132" cy="152267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«ТЕМА ДИПЛОМНОГО ПРОЕКТА»</a:t>
            </a:r>
            <a:endParaRPr/>
          </a:p>
        </p:txBody>
      </p:sp>
      <p:sp>
        <p:nvSpPr>
          <p:cNvPr id="33" name="TextBox 32"/>
          <p:cNvSpPr txBox="1"/>
          <p:nvPr userDrawn="1"/>
        </p:nvSpPr>
        <p:spPr bwMode="auto">
          <a:xfrm>
            <a:off x="570629" y="4010120"/>
            <a:ext cx="3771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ВЫПОЛНИЛ СТУДЕНТ ГРУППЫ</a:t>
            </a:r>
            <a:endParaRPr/>
          </a:p>
        </p:txBody>
      </p:sp>
      <p:sp>
        <p:nvSpPr>
          <p:cNvPr id="34" name="Текст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34698" y="4449555"/>
            <a:ext cx="6700974" cy="70646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ИВАНОВ ИВАН ИВАНОВИЧ</a:t>
            </a:r>
            <a:endParaRPr/>
          </a:p>
        </p:txBody>
      </p:sp>
      <p:sp>
        <p:nvSpPr>
          <p:cNvPr id="35" name="Прямоугольник 34"/>
          <p:cNvSpPr/>
          <p:nvPr userDrawn="1"/>
        </p:nvSpPr>
        <p:spPr bwMode="auto">
          <a:xfrm>
            <a:off x="637150" y="1359011"/>
            <a:ext cx="2725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ru-RU" sz="1800">
                <a:solidFill>
                  <a:srgbClr val="002060"/>
                </a:solidFill>
                <a:latin typeface="Arial"/>
                <a:cs typeface="Arial"/>
              </a:rPr>
              <a:t>ДИПЛОМНЫЙ ПРОЕКТ</a:t>
            </a:r>
            <a:endParaRPr/>
          </a:p>
        </p:txBody>
      </p:sp>
      <p:sp>
        <p:nvSpPr>
          <p:cNvPr id="36" name="Прямоугольник 35"/>
          <p:cNvSpPr/>
          <p:nvPr userDrawn="1"/>
        </p:nvSpPr>
        <p:spPr bwMode="auto">
          <a:xfrm>
            <a:off x="634698" y="2123477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НА ТЕМУ</a:t>
            </a:r>
            <a:endParaRPr/>
          </a:p>
        </p:txBody>
      </p:sp>
      <p:sp>
        <p:nvSpPr>
          <p:cNvPr id="37" name="Текст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952616" y="3997677"/>
            <a:ext cx="959937" cy="36705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Н1812</a:t>
            </a:r>
            <a:endParaRPr/>
          </a:p>
        </p:txBody>
      </p:sp>
      <p:sp>
        <p:nvSpPr>
          <p:cNvPr id="38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>
            <a:off x="634698" y="6084911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МОСКВА 2023</a:t>
            </a:r>
            <a:endParaRPr/>
          </a:p>
        </p:txBody>
      </p:sp>
      <p:sp>
        <p:nvSpPr>
          <p:cNvPr id="39" name="Прямоугольник 38"/>
          <p:cNvSpPr/>
          <p:nvPr userDrawn="1"/>
        </p:nvSpPr>
        <p:spPr bwMode="auto">
          <a:xfrm>
            <a:off x="570629" y="5179157"/>
            <a:ext cx="6250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РУКОВОДИТЕЛЬ ДИПЛОМНОГО ПРОЕКТА: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ru-RU" sz="1600">
                <a:solidFill>
                  <a:srgbClr val="002060"/>
                </a:solidFill>
                <a:latin typeface="Arial"/>
                <a:cs typeface="Arial"/>
              </a:rPr>
              <a:t>КОНСУЛЬТАНТ ПО ЭКОНОМИЧЕСКОЙ ЧАСТИ:</a:t>
            </a:r>
            <a:endParaRPr/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208186" y="5189006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САМОСАДКО А. О.</a:t>
            </a:r>
            <a:endParaRPr/>
          </a:p>
        </p:txBody>
      </p:sp>
      <p:sp>
        <p:nvSpPr>
          <p:cNvPr id="41" name="Текст 1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200475" y="5600152"/>
            <a:ext cx="2299063" cy="4056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002060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НОСАЧЕНКО Е. А.</a:t>
            </a:r>
            <a:endParaRPr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184417" y="445466"/>
            <a:ext cx="1184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algn="ctr" defTabSz="914400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ДЕПАРТАМЕНТ ОБРАЗОВАНИЯ И НАУКИ ГОРОДА МОСКВЫ</a:t>
            </a:r>
            <a:endParaRPr/>
          </a:p>
          <a:p>
            <a:pPr algn="ctr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Государственное бюджетное профессиональное образовательное учреждение города Москвы</a:t>
            </a:r>
            <a:endParaRPr/>
          </a:p>
          <a:p>
            <a:pPr algn="ctr">
              <a:defRPr/>
            </a:pPr>
            <a:r>
              <a:rPr lang="ru-RU" sz="1200">
                <a:solidFill>
                  <a:srgbClr val="002060"/>
                </a:solidFill>
                <a:latin typeface="Arial"/>
                <a:ea typeface="+mn-ea"/>
                <a:cs typeface="Arial"/>
              </a:rPr>
              <a:t>«Колледж автоматизации и информационных технологий № 20»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1" y="0"/>
            <a:ext cx="1413862" cy="6858000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720583" y="1807134"/>
            <a:ext cx="8645178" cy="1888887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C429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 ПОДРАЗДЕЛА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/>
        </p:blipFill>
        <p:spPr bwMode="auto">
          <a:xfrm>
            <a:off x="313116" y="244739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 bwMode="auto">
          <a:xfrm rot="19287111">
            <a:off x="-370082" y="1666669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720583" y="3696021"/>
            <a:ext cx="6529387" cy="990600"/>
          </a:xfrm>
        </p:spPr>
        <p:txBody>
          <a:bodyPr/>
          <a:lstStyle>
            <a:lvl1pPr marL="0" indent="0">
              <a:buNone/>
              <a:defRPr>
                <a:solidFill>
                  <a:srgbClr val="444391"/>
                </a:solidFill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auto">
          <a:xfrm rot="16199998">
            <a:off x="6107538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37344" y="328228"/>
            <a:ext cx="10316455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6" name="Текст 1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38198" y="1304543"/>
            <a:ext cx="10515601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Параллелограмм 7"/>
          <p:cNvSpPr/>
          <p:nvPr userDrawn="1"/>
        </p:nvSpPr>
        <p:spPr bwMode="auto">
          <a:xfrm rot="13887109">
            <a:off x="10286727" y="638748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бъект 2"/>
          <p:cNvSpPr>
            <a:spLocks noGrp="1"/>
          </p:cNvSpPr>
          <p:nvPr>
            <p:ph idx="1"/>
          </p:nvPr>
        </p:nvSpPr>
        <p:spPr bwMode="auto">
          <a:xfrm>
            <a:off x="838200" y="1938701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0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auto">
          <a:xfrm rot="16199998">
            <a:off x="6107538" y="-4941110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106500" y="328229"/>
            <a:ext cx="10247299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6" name="Текст 1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38198" y="1304544"/>
            <a:ext cx="5147663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Параллелограмм 7"/>
          <p:cNvSpPr/>
          <p:nvPr userDrawn="1"/>
        </p:nvSpPr>
        <p:spPr bwMode="auto">
          <a:xfrm rot="13887109">
            <a:off x="10286727" y="584961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2" hasCustomPrompt="1"/>
          </p:nvPr>
        </p:nvSpPr>
        <p:spPr bwMode="auto">
          <a:xfrm>
            <a:off x="6206138" y="1299566"/>
            <a:ext cx="5147662" cy="499047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444391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для вставки таблицы, диаграммы, схемы, видео, фото, рисунок.</a:t>
            </a:r>
            <a:endParaRPr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38198" y="1952472"/>
            <a:ext cx="5147663" cy="4337568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>
              <a:defRPr/>
            </a:pPr>
            <a:r>
              <a:rPr lang="ru-RU"/>
              <a:t>Образец подзаголовок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1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auto">
          <a:xfrm rot="16199998">
            <a:off x="6107538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37344" y="328228"/>
            <a:ext cx="10316455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 bwMode="auto">
          <a:xfrm rot="13887109">
            <a:off x="10286727" y="577276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838198" y="1786301"/>
            <a:ext cx="506730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13" name="Объект 2"/>
          <p:cNvSpPr>
            <a:spLocks noGrp="1"/>
          </p:cNvSpPr>
          <p:nvPr>
            <p:ph idx="10" hasCustomPrompt="1"/>
          </p:nvPr>
        </p:nvSpPr>
        <p:spPr bwMode="auto">
          <a:xfrm>
            <a:off x="6286499" y="1786301"/>
            <a:ext cx="506730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14" name="Текст 1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38198" y="1304543"/>
            <a:ext cx="10515601" cy="486736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444391"/>
                </a:solidFill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2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auto">
          <a:xfrm rot="16199998">
            <a:off x="6107538" y="-4941111"/>
            <a:ext cx="815121" cy="1135380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60396" y="328228"/>
            <a:ext cx="10293403" cy="8151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0"/>
            <a:ext cx="787632" cy="1064695"/>
          </a:xfrm>
          <a:prstGeom prst="rect">
            <a:avLst/>
          </a:prstGeom>
        </p:spPr>
      </p:pic>
      <p:sp>
        <p:nvSpPr>
          <p:cNvPr id="8" name="Параллелограмм 7"/>
          <p:cNvSpPr/>
          <p:nvPr userDrawn="1"/>
        </p:nvSpPr>
        <p:spPr bwMode="auto">
          <a:xfrm rot="13887109">
            <a:off x="10286727" y="500436"/>
            <a:ext cx="2146752" cy="416832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838200" y="1299565"/>
            <a:ext cx="10515600" cy="499047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Вставьте текст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 bwMode="auto">
          <a:xfrm rot="16199998">
            <a:off x="2620269" y="-1453842"/>
            <a:ext cx="815121" cy="437926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араллелограмм 13"/>
          <p:cNvSpPr/>
          <p:nvPr userDrawn="1"/>
        </p:nvSpPr>
        <p:spPr bwMode="auto">
          <a:xfrm rot="13887109">
            <a:off x="4203859" y="727299"/>
            <a:ext cx="2146752" cy="150770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952820" y="328229"/>
            <a:ext cx="4264640" cy="81512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11" name="Объект 2"/>
          <p:cNvSpPr>
            <a:spLocks noGrp="1"/>
          </p:cNvSpPr>
          <p:nvPr>
            <p:ph idx="10" hasCustomPrompt="1"/>
          </p:nvPr>
        </p:nvSpPr>
        <p:spPr bwMode="auto">
          <a:xfrm>
            <a:off x="5484576" y="328229"/>
            <a:ext cx="6438482" cy="614722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13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838200" y="1299566"/>
            <a:ext cx="4379260" cy="4990474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Вставьте текст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Заголовок и объект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 bwMode="auto">
          <a:xfrm rot="16199998">
            <a:off x="2620269" y="-1453842"/>
            <a:ext cx="815121" cy="4379261"/>
          </a:xfrm>
          <a:prstGeom prst="rect">
            <a:avLst/>
          </a:prstGeom>
          <a:gradFill>
            <a:gsLst>
              <a:gs pos="0">
                <a:srgbClr val="764596"/>
              </a:gs>
              <a:gs pos="100000">
                <a:srgbClr val="4443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араллелограмм 13"/>
          <p:cNvSpPr/>
          <p:nvPr userDrawn="1"/>
        </p:nvSpPr>
        <p:spPr bwMode="auto">
          <a:xfrm rot="13887109">
            <a:off x="4203859" y="727299"/>
            <a:ext cx="2146752" cy="150770"/>
          </a:xfrm>
          <a:prstGeom prst="parallelogram">
            <a:avLst>
              <a:gd name="adj" fmla="val 79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999720" y="328229"/>
            <a:ext cx="4217740" cy="815122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0568" y="234871"/>
            <a:ext cx="787632" cy="1064695"/>
          </a:xfrm>
          <a:prstGeom prst="rect">
            <a:avLst/>
          </a:prstGeom>
        </p:spPr>
      </p:pic>
      <p:sp>
        <p:nvSpPr>
          <p:cNvPr id="11" name="Объект 2"/>
          <p:cNvSpPr>
            <a:spLocks noGrp="1"/>
          </p:cNvSpPr>
          <p:nvPr>
            <p:ph idx="10" hasCustomPrompt="1"/>
          </p:nvPr>
        </p:nvSpPr>
        <p:spPr bwMode="auto">
          <a:xfrm>
            <a:off x="8840636" y="3403122"/>
            <a:ext cx="3082423" cy="2942985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13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838200" y="1299566"/>
            <a:ext cx="4379260" cy="504654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44391"/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Вставьте текст</a:t>
            </a:r>
            <a:endParaRPr/>
          </a:p>
        </p:txBody>
      </p:sp>
      <p:sp>
        <p:nvSpPr>
          <p:cNvPr id="8" name="Объект 2"/>
          <p:cNvSpPr>
            <a:spLocks noGrp="1"/>
          </p:cNvSpPr>
          <p:nvPr>
            <p:ph idx="11" hasCustomPrompt="1"/>
          </p:nvPr>
        </p:nvSpPr>
        <p:spPr bwMode="auto">
          <a:xfrm>
            <a:off x="5596693" y="3403121"/>
            <a:ext cx="3082423" cy="2942985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9" name="Объект 2"/>
          <p:cNvSpPr>
            <a:spLocks noGrp="1"/>
          </p:cNvSpPr>
          <p:nvPr>
            <p:ph idx="12" hasCustomPrompt="1"/>
          </p:nvPr>
        </p:nvSpPr>
        <p:spPr bwMode="auto">
          <a:xfrm>
            <a:off x="8840636" y="328228"/>
            <a:ext cx="3082423" cy="2942985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  <p:sp>
        <p:nvSpPr>
          <p:cNvPr id="10" name="Объект 2"/>
          <p:cNvSpPr>
            <a:spLocks noGrp="1"/>
          </p:cNvSpPr>
          <p:nvPr>
            <p:ph idx="13" hasCustomPrompt="1"/>
          </p:nvPr>
        </p:nvSpPr>
        <p:spPr bwMode="auto">
          <a:xfrm>
            <a:off x="5596693" y="328227"/>
            <a:ext cx="3082423" cy="2942985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>
              <a:defRPr/>
            </a:pPr>
            <a:r>
              <a:rPr lang="ru-RU"/>
              <a:t>Кликните чтобы вставить фото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3">
              <a:defRPr/>
            </a:pP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1FE0170-5F17-4EB0-BFA4-80529005E784}" type="datetimeFigureOut">
              <a:rPr lang="ru-RU"/>
              <a:t>20.05.2025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B0E90D-BAE5-4CAD-8485-89BE0E092D9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ruvds/articles/439980/" TargetMode="External"/><Relationship Id="rId3" Type="http://schemas.openxmlformats.org/officeDocument/2006/relationships/hyperlink" Target="https://www.datadoghq.com/container-report/" TargetMode="External"/><Relationship Id="rId7" Type="http://schemas.openxmlformats.org/officeDocument/2006/relationships/hyperlink" Target="https://habr.com/ru/companies/yandex_praktikum/articles/760076/" TargetMode="External"/><Relationship Id="rId2" Type="http://schemas.openxmlformats.org/officeDocument/2006/relationships/hyperlink" Target="https://www.atlex.ru/baza-znanij/tematicheskij-glossarij/kontejnery-v-i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br.com/ru/articles/659049/" TargetMode="External"/><Relationship Id="rId5" Type="http://schemas.openxmlformats.org/officeDocument/2006/relationships/hyperlink" Target="https://habr.com/ru/companies/flant/articles/326784/" TargetMode="External"/><Relationship Id="rId4" Type="http://schemas.openxmlformats.org/officeDocument/2006/relationships/hyperlink" Target="https://yandex.cloud/ru/blog/posts/2022/03/docker-containers" TargetMode="External"/><Relationship Id="rId9" Type="http://schemas.openxmlformats.org/officeDocument/2006/relationships/hyperlink" Target="https://habr.com/ru/articles/810777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ctrTitle"/>
          </p:nvPr>
        </p:nvSpPr>
        <p:spPr bwMode="auto">
          <a:xfrm>
            <a:off x="522514" y="2453391"/>
            <a:ext cx="6346132" cy="1522676"/>
          </a:xfrm>
        </p:spPr>
        <p:txBody>
          <a:bodyPr/>
          <a:lstStyle/>
          <a:p>
            <a:pPr>
              <a:defRPr/>
            </a:pPr>
            <a:r>
              <a:rPr lang="ru-RU" dirty="0"/>
              <a:t>«</a:t>
            </a:r>
            <a:r>
              <a:rPr lang="en-US" dirty="0"/>
              <a:t>Docker </a:t>
            </a:r>
            <a:r>
              <a:rPr lang="ru-RU" dirty="0"/>
              <a:t>контейнеризация»</a:t>
            </a: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3"/>
          </p:nvPr>
        </p:nvSpPr>
        <p:spPr bwMode="auto">
          <a:xfrm>
            <a:off x="522514" y="4461128"/>
            <a:ext cx="6756186" cy="706465"/>
          </a:xfrm>
        </p:spPr>
        <p:txBody>
          <a:bodyPr/>
          <a:lstStyle/>
          <a:p>
            <a:pPr>
              <a:defRPr/>
            </a:pPr>
            <a:r>
              <a:rPr lang="ru-RU" b="1" dirty="0" err="1"/>
              <a:t>Хаксар</a:t>
            </a:r>
            <a:r>
              <a:rPr lang="ru-RU" b="1" dirty="0"/>
              <a:t> М.Н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7"/>
          </p:nvPr>
        </p:nvSpPr>
        <p:spPr bwMode="auto">
          <a:xfrm>
            <a:off x="3900606" y="3976066"/>
            <a:ext cx="1239483" cy="367056"/>
          </a:xfrm>
        </p:spPr>
        <p:txBody>
          <a:bodyPr/>
          <a:lstStyle/>
          <a:p>
            <a:pPr>
              <a:defRPr/>
            </a:pPr>
            <a:r>
              <a:rPr lang="ru-RU" dirty="0"/>
              <a:t>ИСП131</a:t>
            </a:r>
            <a:endParaRPr dirty="0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8"/>
          </p:nvPr>
        </p:nvSpPr>
        <p:spPr bwMode="auto">
          <a:xfrm>
            <a:off x="5890563" y="5247005"/>
            <a:ext cx="2299063" cy="405649"/>
          </a:xfrm>
        </p:spPr>
        <p:txBody>
          <a:bodyPr/>
          <a:lstStyle/>
          <a:p>
            <a:pPr>
              <a:defRPr/>
            </a:pPr>
            <a:r>
              <a:rPr lang="ru-RU" dirty="0"/>
              <a:t>ЛОМАЧЕНКОВА А.И.</a:t>
            </a:r>
            <a:endParaRPr dirty="0"/>
          </a:p>
        </p:txBody>
      </p:sp>
      <p:sp>
        <p:nvSpPr>
          <p:cNvPr id="2" name="Прямоугольник 1"/>
          <p:cNvSpPr/>
          <p:nvPr/>
        </p:nvSpPr>
        <p:spPr bwMode="auto">
          <a:xfrm flipH="1">
            <a:off x="440313" y="5211044"/>
            <a:ext cx="5361000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 bwMode="auto">
          <a:xfrm flipH="1">
            <a:off x="463138" y="1106382"/>
            <a:ext cx="4892634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 bwMode="auto">
          <a:xfrm flipH="1">
            <a:off x="624116" y="1527955"/>
            <a:ext cx="3936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02060"/>
                </a:solidFill>
                <a:latin typeface="Arial"/>
                <a:ea typeface="+mj-ea"/>
                <a:cs typeface="Arial"/>
              </a:rPr>
              <a:t>ИНДИВИДУАЛЬНЫЙ</a:t>
            </a:r>
            <a:r>
              <a:rPr lang="ru-RU" sz="2000" b="1" dirty="0">
                <a:solidFill>
                  <a:srgbClr val="002060"/>
                </a:solidFill>
                <a:latin typeface="Arial"/>
                <a:ea typeface="+mj-ea"/>
                <a:cs typeface="Arial"/>
              </a:rPr>
              <a:t> </a:t>
            </a:r>
            <a:r>
              <a:rPr lang="ru-RU" sz="2000" dirty="0">
                <a:solidFill>
                  <a:srgbClr val="002060"/>
                </a:solidFill>
                <a:latin typeface="Arial"/>
                <a:ea typeface="+mj-ea"/>
                <a:cs typeface="Arial"/>
              </a:rPr>
              <a:t>ПРОЕКТ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351063" y="516759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dirty="0">
                <a:solidFill>
                  <a:srgbClr val="002060"/>
                </a:solidFill>
              </a:rPr>
              <a:t>Руководитель ИП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0EA87-CFEC-461B-A314-39BBF6A9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00142E1-1B2D-402E-B251-A9C62C61185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t="15924" r="6892"/>
          <a:stretch/>
        </p:blipFill>
        <p:spPr>
          <a:xfrm>
            <a:off x="1838228" y="2383562"/>
            <a:ext cx="8041063" cy="3992252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99C4231-B383-41DA-A9D2-1CEB3E540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2350" y="1303607"/>
            <a:ext cx="10247300" cy="13349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Dockerfile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ru-RU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</a:t>
            </a: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екстовый файл, содержащий все команды, которые нужно выполнить для сборки образа Docker.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2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80666-7644-4E0F-B56A-5924088C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</a:t>
            </a:r>
            <a:r>
              <a:rPr lang="en-US" dirty="0"/>
              <a:t>Dockerfile </a:t>
            </a:r>
            <a:r>
              <a:rPr lang="ru-RU" dirty="0"/>
              <a:t>к </a:t>
            </a:r>
            <a:r>
              <a:rPr lang="en-US" dirty="0"/>
              <a:t>Docker Image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89D374-542D-455A-BC88-5976BE1A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328" y="2290713"/>
            <a:ext cx="3808428" cy="242268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Построение образа использует систему слоёв, т.е. распределяет каждую строчку кода в отдельный слой</a:t>
            </a:r>
          </a:p>
        </p:txBody>
      </p:sp>
      <p:pic>
        <p:nvPicPr>
          <p:cNvPr id="6" name="Объект 5" descr="Что такое Docker и зачем он нужен: компоненты, контейнеры, примеры  использования">
            <a:extLst>
              <a:ext uri="{FF2B5EF4-FFF2-40B4-BE49-F238E27FC236}">
                <a16:creationId xmlns:a16="http://schemas.microsoft.com/office/drawing/2014/main" id="{1A6E8226-C673-42B0-906C-70FC461C8F5D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87" y="1619053"/>
            <a:ext cx="7771613" cy="408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7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F7616-7548-4690-B6D5-F44E10D9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</a:t>
            </a:r>
            <a:r>
              <a:rPr lang="en-US" dirty="0"/>
              <a:t>Docker Image </a:t>
            </a:r>
            <a:r>
              <a:rPr lang="ru-RU" dirty="0"/>
              <a:t>к </a:t>
            </a:r>
            <a:r>
              <a:rPr lang="en-US" dirty="0"/>
              <a:t>Docker container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3D4CD5F-FB67-4223-9B8A-4A09794CD3BC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47" y="1385570"/>
            <a:ext cx="8224011" cy="49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0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ПРАКТИЧЕСКАЯ ЧАСТЬ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 bwMode="auto">
          <a:xfrm>
            <a:off x="1720583" y="3457994"/>
            <a:ext cx="6529387" cy="990600"/>
          </a:xfrm>
        </p:spPr>
        <p:txBody>
          <a:bodyPr/>
          <a:lstStyle/>
          <a:p>
            <a:pPr>
              <a:defRPr/>
            </a:pPr>
            <a:r>
              <a:rPr lang="ru-RU" b="1" dirty="0" err="1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Телеграм</a:t>
            </a:r>
            <a:r>
              <a:rPr lang="ru-RU" b="1" dirty="0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-бот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err="1"/>
              <a:t>Телеграм</a:t>
            </a:r>
            <a:r>
              <a:rPr lang="ru-RU" dirty="0"/>
              <a:t>-бот: импорт библиотек</a:t>
            </a:r>
            <a:endParaRPr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76E35A2-65FA-4C2F-8899-049D6CC3BFAD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917964" y="1960388"/>
            <a:ext cx="9658910" cy="3346902"/>
          </a:xfrm>
          <a:prstGeom prst="rect">
            <a:avLst/>
          </a:prstGeo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360ABF50-F087-4B59-8BC0-29A42DC88E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DE65E-FA5E-4363-94D8-FF6C134A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Телеграм</a:t>
            </a:r>
            <a:r>
              <a:rPr lang="ru-RU" dirty="0"/>
              <a:t>-бот: основная часть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E88EEE9-FA35-4041-81F4-D6B95209F0BA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789181" y="1449422"/>
            <a:ext cx="7909296" cy="5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err="1"/>
              <a:t>Телеграм</a:t>
            </a:r>
            <a:r>
              <a:rPr lang="ru-RU" dirty="0"/>
              <a:t>-бот: серверная часть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2E645C-88E8-437A-8B2A-BE4F1EAB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8" y="1319753"/>
            <a:ext cx="8602680" cy="53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1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err="1"/>
              <a:t>Телеграм</a:t>
            </a:r>
            <a:r>
              <a:rPr lang="ru-RU" dirty="0"/>
              <a:t>-бот: запуск и зависимости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2F0E3-50C4-4FF4-B965-4AE5A7161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7892" y="1588416"/>
            <a:ext cx="8861196" cy="20173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22FEA0-2689-4AA8-A86A-D6FE35BFB4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7892" y="4050817"/>
            <a:ext cx="4816409" cy="14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C4A31E-B19C-479E-9EA1-4FC644D5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4C086F9-8A9D-4197-A66A-3FEC7BBA3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0583" y="3476848"/>
            <a:ext cx="6529387" cy="990600"/>
          </a:xfrm>
        </p:spPr>
        <p:txBody>
          <a:bodyPr/>
          <a:lstStyle/>
          <a:p>
            <a:r>
              <a:rPr lang="ru-RU" b="1" dirty="0" err="1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Дискорд</a:t>
            </a:r>
            <a:r>
              <a:rPr lang="ru-RU" b="1" dirty="0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-бот</a:t>
            </a:r>
          </a:p>
        </p:txBody>
      </p:sp>
    </p:spTree>
    <p:extLst>
      <p:ext uri="{BB962C8B-B14F-4D97-AF65-F5344CB8AC3E}">
        <p14:creationId xmlns:p14="http://schemas.microsoft.com/office/powerpoint/2010/main" val="269278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err="1"/>
              <a:t>Дискорд</a:t>
            </a:r>
            <a:r>
              <a:rPr lang="ru-RU" dirty="0"/>
              <a:t>-бот: основной файл</a:t>
            </a:r>
            <a:endParaRPr dirty="0"/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7680F64B-A58E-4232-BA36-51FC74699B1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106500" y="1310325"/>
            <a:ext cx="9083875" cy="5349711"/>
          </a:xfrm>
        </p:spPr>
      </p:pic>
    </p:spTree>
    <p:extLst>
      <p:ext uri="{BB962C8B-B14F-4D97-AF65-F5344CB8AC3E}">
        <p14:creationId xmlns:p14="http://schemas.microsoft.com/office/powerpoint/2010/main" val="124679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ВВЕДЕНИЕ</a:t>
            </a:r>
            <a:endParaRPr dirty="0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610436" y="1695562"/>
            <a:ext cx="993289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Цель данного проекта: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108000">
              <a:lnSpc>
                <a:spcPct val="150000"/>
              </a:lnSpc>
              <a:defRPr/>
            </a:pP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материалы по контейнеризации Python-приложений.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10436" y="2894104"/>
            <a:ext cx="10570803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  <a:endParaRPr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Изучить теорию Docker.</a:t>
            </a:r>
          </a:p>
          <a:p>
            <a:pPr marL="1440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Dockerfile и вспомогательные файлы.</a:t>
            </a:r>
          </a:p>
          <a:p>
            <a:pPr marL="1440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2 Python-бота (</a:t>
            </a:r>
            <a:r>
              <a:rPr lang="ru-RU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</a:t>
            </a: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440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Собрать образы и развернуть их на Back4App.</a:t>
            </a:r>
          </a:p>
          <a:p>
            <a:pPr>
              <a:lnSpc>
                <a:spcPct val="150000"/>
              </a:lnSpc>
              <a:defRPr/>
            </a:pPr>
            <a:endParaRPr lang="ru-RU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DE65E-FA5E-4363-94D8-FF6C134A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Дискорд</a:t>
            </a:r>
            <a:r>
              <a:rPr lang="ru-RU" dirty="0"/>
              <a:t>-бот: командный ког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E8E7E97-C277-49E7-AC25-93E17CB3BFD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357460" y="1348033"/>
            <a:ext cx="8660517" cy="5181738"/>
          </a:xfrm>
        </p:spPr>
      </p:pic>
    </p:spTree>
    <p:extLst>
      <p:ext uri="{BB962C8B-B14F-4D97-AF65-F5344CB8AC3E}">
        <p14:creationId xmlns:p14="http://schemas.microsoft.com/office/powerpoint/2010/main" val="402691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 err="1"/>
              <a:t>Дискорд</a:t>
            </a:r>
            <a:r>
              <a:rPr lang="ru-RU" dirty="0"/>
              <a:t>-бот: серверный ког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0EBD4-CB75-4583-AF2A-C76C4EB93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6817" y="1644135"/>
            <a:ext cx="9790886" cy="40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56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49413-0FDF-4926-955E-C1DB2DCD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Дискорд</a:t>
            </a:r>
            <a:r>
              <a:rPr lang="ru-RU" dirty="0"/>
              <a:t>-бот: серверный ког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D957875-3FE9-458D-B8CB-8CDFF1C05BC2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492999" y="1423448"/>
            <a:ext cx="8565401" cy="52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8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1E3C7-F719-4A3B-B9C4-4D86879D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Дискорд</a:t>
            </a:r>
            <a:r>
              <a:rPr lang="ru-RU" dirty="0"/>
              <a:t>-бот: серверный ког и зависимости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208B1A9-7DD7-48C5-B036-4CA48CF578E5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920166" y="1608836"/>
            <a:ext cx="8836576" cy="29537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9E8300-2A1B-449A-9950-0F4F6D59C7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0166" y="4906852"/>
            <a:ext cx="4076040" cy="11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7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C4A31E-B19C-479E-9EA1-4FC644D5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4C086F9-8A9D-4197-A66A-3FEC7BBA3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9168" y="3448567"/>
            <a:ext cx="6529387" cy="990600"/>
          </a:xfrm>
        </p:spPr>
        <p:txBody>
          <a:bodyPr/>
          <a:lstStyle/>
          <a:p>
            <a:r>
              <a:rPr lang="ru-RU" b="1" dirty="0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 локальное тестирование контейнера</a:t>
            </a:r>
          </a:p>
        </p:txBody>
      </p:sp>
    </p:spTree>
    <p:extLst>
      <p:ext uri="{BB962C8B-B14F-4D97-AF65-F5344CB8AC3E}">
        <p14:creationId xmlns:p14="http://schemas.microsoft.com/office/powerpoint/2010/main" val="413875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Конструирование </a:t>
            </a:r>
            <a:r>
              <a:rPr lang="en-US" dirty="0"/>
              <a:t>Dockerfile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B21E81-C9F5-4BCB-8798-298579481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2082" y="2483963"/>
            <a:ext cx="8290073" cy="2833597"/>
          </a:xfrm>
          <a:prstGeom prst="rect">
            <a:avLst/>
          </a:prstGeom>
        </p:spPr>
      </p:pic>
      <p:sp>
        <p:nvSpPr>
          <p:cNvPr id="11" name="Текст 4">
            <a:extLst>
              <a:ext uri="{FF2B5EF4-FFF2-40B4-BE49-F238E27FC236}">
                <a16:creationId xmlns:a16="http://schemas.microsoft.com/office/drawing/2014/main" id="{47D68771-8DE2-470A-8E8C-CB3272C97822}"/>
              </a:ext>
            </a:extLst>
          </p:cNvPr>
          <p:cNvSpPr txBox="1">
            <a:spLocks/>
          </p:cNvSpPr>
          <p:nvPr/>
        </p:nvSpPr>
        <p:spPr bwMode="auto">
          <a:xfrm>
            <a:off x="1457241" y="1402658"/>
            <a:ext cx="8290073" cy="953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rgbClr val="44439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Dockerfile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создаётся в любом текстовом редакторе и не имеет расширения. Записывается просто как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Dockerfile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8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818AD-D162-4413-9FE6-8F090FF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Образа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25DEB9-CDB9-41D9-B3AB-F0B04F36B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801" y="1414021"/>
            <a:ext cx="5147663" cy="4337568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Для создания образа по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Dockerfile</a:t>
            </a:r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нужно зайти в консоль, и перейти в рабочую директорию(место, где находится бот) командой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</a:t>
            </a:r>
            <a:r>
              <a:rPr lang="ru-R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/путь к папке, а после прописать 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build –t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botname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.</a:t>
            </a:r>
          </a:p>
          <a:p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Тем</a:t>
            </a: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самым мы просим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образ с именем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botname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точкой указываем всё, что находится в директории.</a:t>
            </a:r>
            <a:endParaRPr lang="ru-RU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A21AC18-3734-4980-A786-9A211FB7A3AA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205537" y="1414021"/>
            <a:ext cx="5625102" cy="4876019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ADBE2E81-C954-4AD7-8D5E-07870CC3AE6D}"/>
              </a:ext>
            </a:extLst>
          </p:cNvPr>
          <p:cNvSpPr txBox="1">
            <a:spLocks/>
          </p:cNvSpPr>
          <p:nvPr/>
        </p:nvSpPr>
        <p:spPr bwMode="auto">
          <a:xfrm>
            <a:off x="838800" y="5904026"/>
            <a:ext cx="5147663" cy="953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rgbClr val="44439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локального тестирование нужно установить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733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5889-D40C-494C-B2B0-A61A548C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Локальный запуск контейнеров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37A5F17-FE77-453A-80A7-8CCEF4CBCEE5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061473" y="1294180"/>
            <a:ext cx="10069053" cy="54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8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0996B-0831-46B7-83B0-B06C5053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работоспособности в локальном контейнере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040D349-E3D7-4ECE-9331-59D5D974EF1D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04509" y="2135668"/>
            <a:ext cx="5148262" cy="32053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D7BA32-06C4-415F-9F43-F82D5DF970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0149" y="1821241"/>
            <a:ext cx="5652770" cy="35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6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C4A31E-B19C-479E-9EA1-4FC644D5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4C086F9-8A9D-4197-A66A-3FEC7BBA3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9168" y="3448567"/>
            <a:ext cx="6529387" cy="990600"/>
          </a:xfrm>
        </p:spPr>
        <p:txBody>
          <a:bodyPr/>
          <a:lstStyle/>
          <a:p>
            <a:r>
              <a:rPr lang="ru-RU" b="1" dirty="0">
                <a:solidFill>
                  <a:srgbClr val="584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Деплой контейнера на сервер</a:t>
            </a:r>
          </a:p>
        </p:txBody>
      </p:sp>
    </p:spTree>
    <p:extLst>
      <p:ext uri="{BB962C8B-B14F-4D97-AF65-F5344CB8AC3E}">
        <p14:creationId xmlns:p14="http://schemas.microsoft.com/office/powerpoint/2010/main" val="131280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724EF4-CA56-4F14-818B-987B1537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63" y="1489419"/>
            <a:ext cx="5640498" cy="406901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98502-C1B2-4B0C-BDA8-366B4C17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Docker?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38AB81-4054-4FFF-BFBB-88B97DCA1D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13" y="1489418"/>
            <a:ext cx="5451678" cy="4912409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Контейнер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легковесная изолированная среда для приложений.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это платформа для упрощенного создания и запуска контейнеров.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Почему именно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Docker: 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Платформа позволяет быстро тестировать и выкладывать приложения, запускать на одной машине требуемое количество контейнеров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что делает её лидером среди малочисленных аналогов.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50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E4E1F0-552B-4FDC-B481-62BDE9AE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Пуш</a:t>
            </a:r>
            <a:r>
              <a:rPr lang="ru-RU" dirty="0"/>
              <a:t> проекта в репозиторий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CEB67CA-EEC8-400D-8D8E-1A7D20DD3819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162246" y="1689315"/>
            <a:ext cx="9867507" cy="44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3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25D22-E36D-408D-BA45-317CD961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 и </a:t>
            </a:r>
            <a:r>
              <a:rPr lang="ru-RU" dirty="0" err="1"/>
              <a:t>покдлючение</a:t>
            </a:r>
            <a:r>
              <a:rPr lang="ru-RU" dirty="0"/>
              <a:t>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93108E6-ABC0-4200-83BF-BB386C4E4270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468789" y="1705782"/>
            <a:ext cx="9254421" cy="4500436"/>
          </a:xfrm>
        </p:spPr>
      </p:pic>
    </p:spTree>
    <p:extLst>
      <p:ext uri="{BB962C8B-B14F-4D97-AF65-F5344CB8AC3E}">
        <p14:creationId xmlns:p14="http://schemas.microsoft.com/office/powerpoint/2010/main" val="20909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439F2-5CFF-4923-AD98-A5477A71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приложения для деплоя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57D36AC-FCD4-422F-8D51-60FD44932C8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2425389" y="1717687"/>
            <a:ext cx="6888293" cy="4415413"/>
          </a:xfrm>
        </p:spPr>
      </p:pic>
    </p:spTree>
    <p:extLst>
      <p:ext uri="{BB962C8B-B14F-4D97-AF65-F5344CB8AC3E}">
        <p14:creationId xmlns:p14="http://schemas.microsoft.com/office/powerpoint/2010/main" val="342860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583BE-7872-4941-B353-A00FBB71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контейнера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09B1F5B-4DBB-4E99-9794-E8891DA1F5E9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304432" y="1828800"/>
            <a:ext cx="9851434" cy="4204354"/>
          </a:xfrm>
        </p:spPr>
      </p:pic>
    </p:spTree>
    <p:extLst>
      <p:ext uri="{BB962C8B-B14F-4D97-AF65-F5344CB8AC3E}">
        <p14:creationId xmlns:p14="http://schemas.microsoft.com/office/powerpoint/2010/main" val="100617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CCF39-2D7E-49C7-B38B-812E2DE1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контейнера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DA6F27C-0FBB-474E-B160-704936999E4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232028" y="1604789"/>
            <a:ext cx="9727943" cy="4774153"/>
          </a:xfrm>
        </p:spPr>
      </p:pic>
    </p:spTree>
    <p:extLst>
      <p:ext uri="{BB962C8B-B14F-4D97-AF65-F5344CB8AC3E}">
        <p14:creationId xmlns:p14="http://schemas.microsoft.com/office/powerpoint/2010/main" val="3499512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457C4-C414-4C8B-897F-C84463A1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</a:t>
            </a:r>
            <a:r>
              <a:rPr lang="ru-RU" dirty="0"/>
              <a:t> и успешный деплой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608C264-D35E-4CFE-BF0A-CCA67D63A7C9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307183" y="1675703"/>
            <a:ext cx="9577634" cy="473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4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06500" y="328229"/>
            <a:ext cx="7203311" cy="815122"/>
          </a:xfrm>
        </p:spPr>
        <p:txBody>
          <a:bodyPr/>
          <a:lstStyle/>
          <a:p>
            <a:pPr>
              <a:defRPr/>
            </a:pPr>
            <a:r>
              <a:rPr lang="ru-RU"/>
              <a:t>Заключение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2"/>
          </p:nvPr>
        </p:nvSpPr>
        <p:spPr bwMode="auto">
          <a:xfrm>
            <a:off x="1106500" y="1772240"/>
            <a:ext cx="9658910" cy="39215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ru-RU" sz="2400" dirty="0">
                <a:solidFill>
                  <a:srgbClr val="002060"/>
                </a:solidFill>
              </a:rPr>
              <a:t>Проект успешно достиг цели, выполнил все задачи. Созданы два бота (</a:t>
            </a:r>
            <a:r>
              <a:rPr lang="ru-RU" sz="2400" dirty="0" err="1">
                <a:solidFill>
                  <a:srgbClr val="002060"/>
                </a:solidFill>
              </a:rPr>
              <a:t>Telegram</a:t>
            </a:r>
            <a:r>
              <a:rPr lang="ru-RU" sz="2400" dirty="0">
                <a:solidFill>
                  <a:srgbClr val="002060"/>
                </a:solidFill>
              </a:rPr>
              <a:t> и </a:t>
            </a:r>
            <a:r>
              <a:rPr lang="ru-RU" sz="2400" dirty="0" err="1">
                <a:solidFill>
                  <a:srgbClr val="002060"/>
                </a:solidFill>
              </a:rPr>
              <a:t>Discord</a:t>
            </a:r>
            <a:r>
              <a:rPr lang="ru-RU" sz="2400" dirty="0">
                <a:solidFill>
                  <a:srgbClr val="002060"/>
                </a:solidFill>
              </a:rPr>
              <a:t>), Dockerfile, вспомогательные файлы, проведены сборка образов, тестирование и деплой на Back4App. Практика подтвердила преимущества Docker: изоляция, воспроизводимость и эффективность. Проект полезен для студентов и разработчиков, демонстрируя как базовые, так и практические аспекты работы с Docker.</a:t>
            </a:r>
            <a:endParaRPr lang="ru-RU" sz="24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06500" y="328229"/>
            <a:ext cx="7203311" cy="815122"/>
          </a:xfrm>
        </p:spPr>
        <p:txBody>
          <a:bodyPr/>
          <a:lstStyle/>
          <a:p>
            <a:pPr>
              <a:defRPr/>
            </a:pPr>
            <a:r>
              <a:rPr lang="ru-RU" dirty="0"/>
              <a:t>Список литературы: книги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2"/>
          </p:nvPr>
        </p:nvSpPr>
        <p:spPr bwMode="auto">
          <a:xfrm>
            <a:off x="835352" y="1352119"/>
            <a:ext cx="11356648" cy="484086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defRPr/>
            </a:pPr>
            <a:r>
              <a:rPr lang="ru-RU" sz="200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>
              <a:defRPr/>
            </a:pPr>
            <a:endParaRPr lang="ru-RU" sz="20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ED3F72-0304-4DA6-A3E0-4EA8DB458D4C}"/>
              </a:ext>
            </a:extLst>
          </p:cNvPr>
          <p:cNvSpPr txBox="1">
            <a:spLocks/>
          </p:cNvSpPr>
          <p:nvPr/>
        </p:nvSpPr>
        <p:spPr bwMode="auto">
          <a:xfrm>
            <a:off x="350363" y="1616070"/>
            <a:ext cx="11491274" cy="4153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rgbClr val="44439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Книги</a:t>
            </a:r>
            <a:endParaRPr lang="ru-RU" sz="22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b="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Сайбал</a:t>
            </a:r>
            <a:r>
              <a:rPr lang="ru-RU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Гош(перевод Марины Попович)</a:t>
            </a:r>
            <a:r>
              <a:rPr lang="ru-RU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Docker без секретов. Разработка и развёртывание приложений с помощью Docker, БХВ-Петербург, 2023 год, 221 страница</a:t>
            </a:r>
            <a:endParaRPr lang="ru-RU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Габриэль Н</a:t>
            </a:r>
            <a:r>
              <a:rPr lang="en-US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200" b="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Шэнкер</a:t>
            </a:r>
            <a:r>
              <a:rPr lang="en-US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22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 Docker — Fundamentals of Docker 19.x: Build, test, ship, and run containers with Docker and Kubernetes, 2nd Edition, </a:t>
            </a:r>
            <a:r>
              <a:rPr lang="en-US" sz="2200" b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Packt</a:t>
            </a:r>
            <a:r>
              <a:rPr lang="en-US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Publishing Ltd, 2020 </a:t>
            </a:r>
            <a:r>
              <a:rPr lang="ru-RU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год</a:t>
            </a:r>
            <a:r>
              <a:rPr lang="en-US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592 </a:t>
            </a:r>
            <a:r>
              <a:rPr lang="ru-RU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страницы</a:t>
            </a:r>
            <a:endParaRPr lang="ru-RU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Иан </a:t>
            </a:r>
            <a:r>
              <a:rPr lang="ru-RU" sz="2200" b="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Милл,Эйдан</a:t>
            </a:r>
            <a:r>
              <a:rPr lang="ru-RU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b="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Хобсон</a:t>
            </a:r>
            <a:r>
              <a:rPr lang="ru-RU" sz="2200" b="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200" b="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Сейерс</a:t>
            </a:r>
            <a:r>
              <a:rPr lang="ru-RU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r>
              <a:rPr lang="en-US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 </a:t>
            </a:r>
            <a:r>
              <a:rPr lang="ru-RU" sz="22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практике, ДМК Пресс, 2020 год, 511 страниц </a:t>
            </a:r>
            <a:endParaRPr lang="ru-RU" sz="22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06500" y="328229"/>
            <a:ext cx="7203311" cy="815122"/>
          </a:xfrm>
        </p:spPr>
        <p:txBody>
          <a:bodyPr/>
          <a:lstStyle/>
          <a:p>
            <a:pPr>
              <a:defRPr/>
            </a:pPr>
            <a:r>
              <a:rPr lang="ru-RU" dirty="0"/>
              <a:t>Список литературы: сайты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ED3F72-0304-4DA6-A3E0-4EA8DB458D4C}"/>
              </a:ext>
            </a:extLst>
          </p:cNvPr>
          <p:cNvSpPr txBox="1">
            <a:spLocks/>
          </p:cNvSpPr>
          <p:nvPr/>
        </p:nvSpPr>
        <p:spPr bwMode="auto">
          <a:xfrm>
            <a:off x="350363" y="1547078"/>
            <a:ext cx="11491274" cy="498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rgbClr val="44439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ru-RU" sz="16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Сайты</a:t>
            </a: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Контейнеры в (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atlex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baza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znanij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tematicheskij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glossarij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kontejnery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15.11.24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 world container use(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актуальная статистика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https://www.datadoghq.com/container-report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09.09.2024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 устроен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 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почему он популярен,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yandex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/2022/03/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09.09.2024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Какие известные компании используют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 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для чего,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companies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flant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/326784/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12.09.2024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Основы контейнеризации (обзор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 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600" b="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Podman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/659049/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13.12.2024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лет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от революционной идеи до современной практики, 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companies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yandex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600" b="0" u="sng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praktikum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articles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/760076/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08.12.2024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Изучаем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часть 3: файлы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Dockerfile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https://habr.com/ru/companies/ruvds/articles/439980/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23.12.2024  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5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Путеводитель по </a:t>
            </a:r>
            <a:r>
              <a:rPr lang="en-US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От основ контейнеризации до создания собственного докера, </a:t>
            </a:r>
            <a:r>
              <a:rPr lang="ru-RU" sz="1600" b="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https://habr.com/ru/articles/810777/</a:t>
            </a:r>
            <a:r>
              <a:rPr lang="ru-RU" sz="16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23,12,2024</a:t>
            </a:r>
            <a:endParaRPr lang="ru-RU" sz="1600" b="1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24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Спасибо за внимание!</a:t>
            </a:r>
            <a:endParaRPr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0E05F-C3A8-43FC-A474-7803B496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Docker </a:t>
            </a:r>
            <a:r>
              <a:rPr lang="ru-RU" dirty="0"/>
              <a:t>контейнеризации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C755695-F1B0-4443-A40A-584FFD1ACDC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38197" y="1333917"/>
            <a:ext cx="5257802" cy="479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Изоляция приложений, предотвращающая конфликты зависимостей.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Работа на любых системах без изменений,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следствии 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простота развёртывания.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Высокая эффективность по сравнению с ВМ.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Легкая горизонтальная и вертикальная масштабируемость</a:t>
            </a:r>
            <a:b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онтроль 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версий приложений и зависимостей.</a:t>
            </a:r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28B3F992-1318-46F1-906A-BD42DA34E6E6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59560"/>
            <a:ext cx="5546103" cy="459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9A41-E755-48C3-83C3-3F9102FD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ВМ и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7EE11-8B84-4EDF-9394-B3C24A06ED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50FDF164-8B45-4B8E-8133-D4B4116DD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8" y="1952472"/>
            <a:ext cx="5147663" cy="4337568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2E57BA4A-2868-45F8-B88D-92CA20720669}"/>
              </a:ext>
            </a:extLst>
          </p:cNvPr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892334254"/>
              </p:ext>
            </p:extLst>
          </p:nvPr>
        </p:nvGraphicFramePr>
        <p:xfrm>
          <a:off x="838198" y="1300162"/>
          <a:ext cx="10515600" cy="498987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0824147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345796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6256820"/>
                    </a:ext>
                  </a:extLst>
                </a:gridCol>
              </a:tblGrid>
              <a:tr h="997975"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Критерий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5844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Docker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5844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Виртуальная машина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584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23114"/>
                  </a:ext>
                </a:extLst>
              </a:tr>
              <a:tr h="997975"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Изоляция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Процессы (общее ядро ОС)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Полная ОС + гипервизор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37340"/>
                  </a:ext>
                </a:extLst>
              </a:tr>
              <a:tr h="997975">
                <a:tc>
                  <a:txBody>
                    <a:bodyPr/>
                    <a:lstStyle/>
                    <a:p>
                      <a:r>
                        <a:rPr lang="ru-RU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Запуск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Секунды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Минуты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135797"/>
                  </a:ext>
                </a:extLst>
              </a:tr>
              <a:tr h="997975">
                <a:tc>
                  <a:txBody>
                    <a:bodyPr/>
                    <a:lstStyle/>
                    <a:p>
                      <a:r>
                        <a:rPr lang="ru-RU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Потребление</a:t>
                      </a:r>
                      <a:endParaRPr lang="ru-RU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~100 МБ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~1-2 ГБ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150476"/>
                  </a:ext>
                </a:extLst>
              </a:tr>
              <a:tr h="997975">
                <a:tc>
                  <a:txBody>
                    <a:bodyPr/>
                    <a:lstStyle/>
                    <a:p>
                      <a:r>
                        <a:rPr lang="ru-RU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Использование</a:t>
                      </a:r>
                      <a:endParaRPr lang="ru-RU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Микросервисы, 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Устаревшие системы, 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74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8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1CED7-5043-4875-AE86-E447CB88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21AF83-C7B1-4617-BE35-C68055DE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DA728C5-E44A-496E-9787-2E389402B3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276117F-1F9A-4240-8D8E-D8C8363F390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3420"/>
          </a:xfrm>
        </p:spPr>
      </p:pic>
    </p:spTree>
    <p:extLst>
      <p:ext uri="{BB962C8B-B14F-4D97-AF65-F5344CB8AC3E}">
        <p14:creationId xmlns:p14="http://schemas.microsoft.com/office/powerpoint/2010/main" val="184080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9A41-E755-48C3-83C3-3F9102FD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50FDF164-8B45-4B8E-8133-D4B4116DD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9344" y="1676637"/>
            <a:ext cx="5694578" cy="4714735"/>
          </a:xfrm>
        </p:spPr>
        <p:txBody>
          <a:bodyPr>
            <a:normAutofit lnSpcReduction="10000"/>
          </a:bodyPr>
          <a:lstStyle/>
          <a:p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 данным опросов, таких как </a:t>
            </a:r>
            <a:r>
              <a:rPr lang="ru-RU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Stack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Overflow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Developer Survey, около 30-40% разработчиков используют контейнерные технологии в своих проектах, а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 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занимает около 83% на рынке контейнеризации в целом.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более 100 000 организаций уже активно используют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Docker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контейнеризацию, среди них: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Yandex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eBay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Spotify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Netflix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PayPal</a:t>
            </a:r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*Статистика с изображения взята с отчёта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 of DevOps Report 2024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Объект 10">
            <a:extLst>
              <a:ext uri="{FF2B5EF4-FFF2-40B4-BE49-F238E27FC236}">
                <a16:creationId xmlns:a16="http://schemas.microsoft.com/office/drawing/2014/main" id="{1D648EA8-FA92-4099-A692-B69300086CA9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745176" y="1143351"/>
            <a:ext cx="4057942" cy="5248022"/>
          </a:xfrm>
        </p:spPr>
      </p:pic>
    </p:spTree>
    <p:extLst>
      <p:ext uri="{BB962C8B-B14F-4D97-AF65-F5344CB8AC3E}">
        <p14:creationId xmlns:p14="http://schemas.microsoft.com/office/powerpoint/2010/main" val="199558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ТЕОРИТИЧЕСКАЯ ЧАСТЬ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198" y="332337"/>
            <a:ext cx="10247299" cy="815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dirty="0"/>
              <a:t>Главные компоненты, как происходит процесс контейнеризации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415D16-E8F2-4A86-BBE6-F176883B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72" y="1948365"/>
            <a:ext cx="9016124" cy="38660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4546BE-E4AE-44D4-B6F7-497987B9F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11" y="2472093"/>
            <a:ext cx="8911472" cy="3078914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DBDCAF06-4C07-4406-BD84-CC69395075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847</Words>
  <Application>Microsoft Office PowerPoint</Application>
  <DocSecurity>0</DocSecurity>
  <PresentationFormat>Широкоэкранный</PresentationFormat>
  <Paragraphs>101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Тема Office</vt:lpstr>
      <vt:lpstr>«Docker контейнеризация»</vt:lpstr>
      <vt:lpstr>ВВЕДЕНИЕ</vt:lpstr>
      <vt:lpstr>Что такое Docker?</vt:lpstr>
      <vt:lpstr>Преимущества Docker контейнеризации</vt:lpstr>
      <vt:lpstr>Сравнение ВМ и Docker</vt:lpstr>
      <vt:lpstr>Презентация PowerPoint</vt:lpstr>
      <vt:lpstr>Актуальность</vt:lpstr>
      <vt:lpstr>ТЕОРИТИЧЕСКАЯ ЧАСТЬ</vt:lpstr>
      <vt:lpstr>Главные компоненты, как происходит процесс контейнеризации</vt:lpstr>
      <vt:lpstr>Dockerfile</vt:lpstr>
      <vt:lpstr>От Dockerfile к Docker Image</vt:lpstr>
      <vt:lpstr>От Docker Image к Docker container</vt:lpstr>
      <vt:lpstr>ПРАКТИЧЕСКАЯ ЧАСТЬ</vt:lpstr>
      <vt:lpstr>Телеграм-бот: импорт библиотек</vt:lpstr>
      <vt:lpstr>Телеграм-бот: основная часть</vt:lpstr>
      <vt:lpstr>Телеграм-бот: серверная часть</vt:lpstr>
      <vt:lpstr>Телеграм-бот: запуск и зависимости</vt:lpstr>
      <vt:lpstr>ПРАКТИЧЕСКАЯ ЧАСТЬ</vt:lpstr>
      <vt:lpstr>Дискорд-бот: основной файл</vt:lpstr>
      <vt:lpstr>Дискорд-бот: командный ког</vt:lpstr>
      <vt:lpstr>Дискорд-бот: серверный ког</vt:lpstr>
      <vt:lpstr>Дискорд-бот: серверный ког</vt:lpstr>
      <vt:lpstr>Дискорд-бот: серверный ког и зависимости</vt:lpstr>
      <vt:lpstr>ПРАКТИЧЕСКАЯ ЧАСТЬ</vt:lpstr>
      <vt:lpstr>Конструирование Dockerfile</vt:lpstr>
      <vt:lpstr>Создание Образа</vt:lpstr>
      <vt:lpstr>Локальный запуск контейнеров</vt:lpstr>
      <vt:lpstr>Тестирование работоспособности в локальном контейнере</vt:lpstr>
      <vt:lpstr>ПРАКТИЧЕСКАЯ ЧАСТЬ</vt:lpstr>
      <vt:lpstr>Пуш проекта в репозиторий</vt:lpstr>
      <vt:lpstr>Регистрация и покдлючение GitHub</vt:lpstr>
      <vt:lpstr>Выбор приложения для деплоя</vt:lpstr>
      <vt:lpstr>Настройки контейнера</vt:lpstr>
      <vt:lpstr>Настройки контейнера</vt:lpstr>
      <vt:lpstr>Логи и успешный деплой</vt:lpstr>
      <vt:lpstr>Заключение</vt:lpstr>
      <vt:lpstr>Список литературы: книги</vt:lpstr>
      <vt:lpstr>Список литературы: сайты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Александр Савельев</dc:creator>
  <cp:keywords/>
  <dc:description/>
  <cp:lastModifiedBy>Malik</cp:lastModifiedBy>
  <cp:revision>123</cp:revision>
  <dcterms:created xsi:type="dcterms:W3CDTF">2023-03-20T17:08:26Z</dcterms:created>
  <dcterms:modified xsi:type="dcterms:W3CDTF">2025-05-20T20:56:10Z</dcterms:modified>
  <cp:category/>
  <dc:identifier/>
  <cp:contentStatus/>
  <dc:language/>
  <cp:version/>
</cp:coreProperties>
</file>